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30"/>
  </p:notesMasterIdLst>
  <p:sldIdLst>
    <p:sldId id="256" r:id="rId4"/>
    <p:sldId id="257" r:id="rId5"/>
    <p:sldId id="271" r:id="rId6"/>
    <p:sldId id="258" r:id="rId7"/>
    <p:sldId id="259" r:id="rId8"/>
    <p:sldId id="260" r:id="rId9"/>
    <p:sldId id="270" r:id="rId10"/>
    <p:sldId id="261" r:id="rId11"/>
    <p:sldId id="272" r:id="rId12"/>
    <p:sldId id="273" r:id="rId13"/>
    <p:sldId id="274" r:id="rId14"/>
    <p:sldId id="262" r:id="rId15"/>
    <p:sldId id="263" r:id="rId16"/>
    <p:sldId id="277" r:id="rId17"/>
    <p:sldId id="278" r:id="rId18"/>
    <p:sldId id="276" r:id="rId19"/>
    <p:sldId id="275" r:id="rId20"/>
    <p:sldId id="279" r:id="rId21"/>
    <p:sldId id="280" r:id="rId22"/>
    <p:sldId id="281" r:id="rId23"/>
    <p:sldId id="264" r:id="rId24"/>
    <p:sldId id="265" r:id="rId25"/>
    <p:sldId id="266" r:id="rId26"/>
    <p:sldId id="267" r:id="rId27"/>
    <p:sldId id="268" r:id="rId28"/>
    <p:sldId id="269" r:id="rId29"/>
  </p:sldIdLst>
  <p:sldSz cx="9144000" cy="5143500" type="screen16x9"/>
  <p:notesSz cx="6858000" cy="9144000"/>
  <p:embeddedFontLst>
    <p:embeddedFont>
      <p:font typeface="Georgia" panose="02040502050405020303" pitchFamily="18" charset="0"/>
      <p:regular r:id="rId31"/>
      <p:bold r:id="rId32"/>
      <p:italic r:id="rId33"/>
      <p:boldItalic r:id="rId34"/>
    </p:embeddedFont>
    <p:embeddedFont>
      <p:font typeface="Helvetica Neue" panose="020B0604020202020204" charset="0"/>
      <p:regular r:id="rId35"/>
      <p:bold r:id="rId36"/>
      <p:italic r:id="rId37"/>
      <p:boldItalic r:id="rId38"/>
    </p:embeddedFont>
    <p:embeddedFont>
      <p:font typeface="Merriweather" panose="00000500000000000000" pitchFamily="2" charset="0"/>
      <p:regular r:id="rId39"/>
      <p:bold r:id="rId40"/>
      <p:italic r:id="rId41"/>
      <p:boldItalic r:id="rId42"/>
    </p:embeddedFont>
    <p:embeddedFont>
      <p:font typeface="Merriweather Light" panose="00000400000000000000" pitchFamily="2" charset="0"/>
      <p:regular r:id="rId43"/>
      <p:bold r:id="rId44"/>
      <p:italic r:id="rId45"/>
      <p:boldItalic r:id="rId46"/>
    </p:embeddedFont>
    <p:embeddedFont>
      <p:font typeface="Merriweather Sans" pitchFamily="2" charset="0"/>
      <p:regular r:id="rId47"/>
      <p:bold r:id="rId48"/>
      <p:italic r:id="rId49"/>
      <p:boldItalic r:id="rId50"/>
    </p:embeddedFont>
    <p:embeddedFont>
      <p:font typeface="Nunito" pitchFamily="2" charset="0"/>
      <p:regular r:id="rId51"/>
      <p:bold r:id="rId52"/>
      <p:italic r:id="rId53"/>
      <p:boldItalic r:id="rId54"/>
    </p:embeddedFont>
    <p:embeddedFont>
      <p:font typeface="Nunito Sans" pitchFamily="2" charset="0"/>
      <p:regular r:id="rId55"/>
      <p:bold r:id="rId56"/>
      <p:italic r:id="rId57"/>
      <p:boldItalic r:id="rId58"/>
    </p:embeddedFont>
    <p:embeddedFont>
      <p:font typeface="Proxima Nova" panose="020B0604020202020204" charset="0"/>
      <p:regular r:id="rId59"/>
      <p:bold r:id="rId60"/>
      <p:italic r:id="rId61"/>
      <p:boldItalic r:id="rId62"/>
    </p:embeddedFont>
    <p:embeddedFont>
      <p:font typeface="Roboto" panose="02000000000000000000" pitchFamily="2"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font" Target="fonts/font33.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3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926A5B01-E06F-E195-5646-FC86DB9CB3A7}"/>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684C9A46-52D6-82BC-F185-2E28F8859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3C7C7F57-821C-487A-726D-7C7ABABBFD9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558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7A47B062-5EB6-C980-EDC9-13AA2EFA7C36}"/>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C9F7B884-A01C-30EE-9C1A-C61FE99153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25CB7B0B-C5BA-2825-A085-C8CED33FBED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082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45CE323-C58F-8A3C-D46B-8FC254F34088}"/>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EDB1F4E7-75DA-30EE-2E12-9FDF4EB803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8D431BD-11A5-3F33-CD29-EBD64DF655E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5379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A24DB92D-5084-4D2D-CAA7-D1D676DB04E7}"/>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B357ECAE-DB78-7A28-A7B7-134C2D3028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3AE5DC4-65D5-27B9-CE8F-36DF4CD65B2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225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08D3DF8-A66C-3B46-BB7C-2001E221A31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5BD2756A-F9C4-20C6-9954-28FB2ECEB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5BFC7AB-C0E7-AB17-AA7D-34741FCB828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2333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E3587C54-29DC-E015-1045-ED525C343C0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0FA1D8EC-6540-F72F-B42E-DEEFA9AD15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B4BA9DF-3176-67CC-E2DD-7B81330C7A8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317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C22AC3C0-A182-B8EB-598F-5E7DC248A74D}"/>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A4B9FF95-97C2-C431-2FFC-51DAE0F7E0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60A6C9B5-3E7F-9204-8527-C8E0F1A6AB0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793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a:extLst>
            <a:ext uri="{FF2B5EF4-FFF2-40B4-BE49-F238E27FC236}">
              <a16:creationId xmlns:a16="http://schemas.microsoft.com/office/drawing/2014/main" id="{89F054A8-B76B-6ABF-4442-574253D9A9EF}"/>
            </a:ext>
          </a:extLst>
        </p:cNvPr>
        <p:cNvGrpSpPr/>
        <p:nvPr/>
      </p:nvGrpSpPr>
      <p:grpSpPr>
        <a:xfrm>
          <a:off x="0" y="0"/>
          <a:ext cx="0" cy="0"/>
          <a:chOff x="0" y="0"/>
          <a:chExt cx="0" cy="0"/>
        </a:xfrm>
      </p:grpSpPr>
      <p:sp>
        <p:nvSpPr>
          <p:cNvPr id="709" name="Google Shape;709;gb292a6a24b_4_1496:notes">
            <a:extLst>
              <a:ext uri="{FF2B5EF4-FFF2-40B4-BE49-F238E27FC236}">
                <a16:creationId xmlns:a16="http://schemas.microsoft.com/office/drawing/2014/main" id="{E2614418-4BF0-D72B-9A90-9E347C9DD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a:extLst>
              <a:ext uri="{FF2B5EF4-FFF2-40B4-BE49-F238E27FC236}">
                <a16:creationId xmlns:a16="http://schemas.microsoft.com/office/drawing/2014/main" id="{7AD5C95E-3902-AB25-5B58-7A9D0D636E8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0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33990159-889E-0C82-D283-DDE4C27AA10E}"/>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42C53B40-42FF-96CF-529B-82D1F0BC7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063A68EC-177E-3F11-417E-3985A0884D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8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06F2748C-9EAF-90FF-0CF7-FD7E688169D9}"/>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725C3493-EE0C-D37E-57EE-58FFC91A84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5084EB75-EE86-4E3A-B005-24DD309F56A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5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hyperlink" Target="https://www.bbc.com/travel/article/20250115-the-25-best-places-to-travel-in-2025" TargetMode="External"/><Relationship Id="rId5" Type="http://schemas.openxmlformats.org/officeDocument/2006/relationships/image" Target="../media/image5.png"/><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ata.mendeley.com/datasets/2nbvx5m4hs/1"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2.emf"/><Relationship Id="rId5" Type="http://schemas.openxmlformats.org/officeDocument/2006/relationships/package" Target="../embeddings/Microsoft_Excel_Worksheet1.xlsx"/><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1800" b="1" dirty="0">
                <a:solidFill>
                  <a:schemeClr val="bg1"/>
                </a:solidFill>
                <a:latin typeface="Nunito Sans"/>
                <a:sym typeface="Nunito Sans"/>
              </a:rPr>
              <a:t>Yvonne</a:t>
            </a:r>
            <a:r>
              <a:rPr lang="en-US" sz="1800" b="1" dirty="0">
                <a:solidFill>
                  <a:schemeClr val="bg1"/>
                </a:solidFill>
                <a:latin typeface="Nunito Sans"/>
                <a:ea typeface="Nunito Sans"/>
                <a:cs typeface="Nunito Sans"/>
                <a:sym typeface="Nunito Sans"/>
              </a:rPr>
              <a:t> &amp; Godswill</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0CC536C0-7D2E-C4FB-8065-A36DF8275485}"/>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06CF23D6-3FF6-9D37-3F23-99C60657F27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08C105EA-4182-8659-FBDF-3B52DA862C4C}"/>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Programmatical read travelers comments from dataset column and creating a new variable “activity” allocating activities during  their holiday visit .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3211F4CF-5D93-F8A4-88DA-92478AC44127}"/>
              </a:ext>
            </a:extLst>
          </p:cNvPr>
          <p:cNvGraphicFramePr>
            <a:graphicFrameLocks noChangeAspect="1"/>
          </p:cNvGraphicFramePr>
          <p:nvPr>
            <p:extLst>
              <p:ext uri="{D42A27DB-BD31-4B8C-83A1-F6EECF244321}">
                <p14:modId xmlns:p14="http://schemas.microsoft.com/office/powerpoint/2010/main" val="2304311153"/>
              </p:ext>
            </p:extLst>
          </p:nvPr>
        </p:nvGraphicFramePr>
        <p:xfrm>
          <a:off x="515680" y="1883594"/>
          <a:ext cx="2571750" cy="1839912"/>
        </p:xfrm>
        <a:graphic>
          <a:graphicData uri="http://schemas.openxmlformats.org/presentationml/2006/ole">
            <mc:AlternateContent xmlns:mc="http://schemas.openxmlformats.org/markup-compatibility/2006">
              <mc:Choice xmlns:v="urn:schemas-microsoft-com:vml" Requires="v">
                <p:oleObj name="Worksheet" r:id="rId3" imgW="2676572" imgH="1914564" progId="Excel.Sheet.12">
                  <p:embed/>
                </p:oleObj>
              </mc:Choice>
              <mc:Fallback>
                <p:oleObj name="Worksheet" r:id="rId3" imgW="2676572" imgH="1914564" progId="Excel.Sheet.12">
                  <p:embed/>
                  <p:pic>
                    <p:nvPicPr>
                      <p:cNvPr id="6" name="Object 5">
                        <a:extLst>
                          <a:ext uri="{FF2B5EF4-FFF2-40B4-BE49-F238E27FC236}">
                            <a16:creationId xmlns:a16="http://schemas.microsoft.com/office/drawing/2014/main" id="{7E68F325-A97C-301E-99EC-3ACD25CFCBD1}"/>
                          </a:ext>
                        </a:extLst>
                      </p:cNvPr>
                      <p:cNvPicPr/>
                      <p:nvPr/>
                    </p:nvPicPr>
                    <p:blipFill>
                      <a:blip r:embed="rId4"/>
                      <a:stretch>
                        <a:fillRect/>
                      </a:stretch>
                    </p:blipFill>
                    <p:spPr>
                      <a:xfrm>
                        <a:off x="515680" y="1883594"/>
                        <a:ext cx="2571750" cy="1839912"/>
                      </a:xfrm>
                      <a:prstGeom prst="rect">
                        <a:avLst/>
                      </a:prstGeom>
                    </p:spPr>
                  </p:pic>
                </p:oleObj>
              </mc:Fallback>
            </mc:AlternateContent>
          </a:graphicData>
        </a:graphic>
      </p:graphicFrame>
    </p:spTree>
    <p:extLst>
      <p:ext uri="{BB962C8B-B14F-4D97-AF65-F5344CB8AC3E}">
        <p14:creationId xmlns:p14="http://schemas.microsoft.com/office/powerpoint/2010/main" val="354406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3B2E9101-A324-802F-2CA1-A218FE305812}"/>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0750736-1FD8-5743-CD88-B2FB4863736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9BAAC159-77BA-A40E-58E7-BA040BA7424D}"/>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370612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Were there any surprising insights from your data processing/exploration?</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Plots showing these insights? These can be visuals exported from Tableau.</a:t>
            </a: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A899CD45-3377-04ED-263C-BC20F3011A6D}"/>
              </a:ext>
            </a:extLst>
          </p:cNvPr>
          <p:cNvPicPr>
            <a:picLocks noChangeAspect="1"/>
          </p:cNvPicPr>
          <p:nvPr/>
        </p:nvPicPr>
        <p:blipFill>
          <a:blip r:embed="rId3"/>
          <a:stretch>
            <a:fillRect/>
          </a:stretch>
        </p:blipFill>
        <p:spPr>
          <a:xfrm>
            <a:off x="372208" y="1198046"/>
            <a:ext cx="5987199" cy="3945454"/>
          </a:xfrm>
          <a:prstGeom prst="rect">
            <a:avLst/>
          </a:prstGeom>
        </p:spPr>
      </p:pic>
      <p:pic>
        <p:nvPicPr>
          <p:cNvPr id="5" name="Picture 4">
            <a:extLst>
              <a:ext uri="{FF2B5EF4-FFF2-40B4-BE49-F238E27FC236}">
                <a16:creationId xmlns:a16="http://schemas.microsoft.com/office/drawing/2014/main" id="{97F86995-9FF2-6174-3D70-935B820C923A}"/>
              </a:ext>
            </a:extLst>
          </p:cNvPr>
          <p:cNvPicPr>
            <a:picLocks noChangeAspect="1"/>
          </p:cNvPicPr>
          <p:nvPr/>
        </p:nvPicPr>
        <p:blipFill>
          <a:blip r:embed="rId4"/>
          <a:stretch>
            <a:fillRect/>
          </a:stretch>
        </p:blipFill>
        <p:spPr>
          <a:xfrm>
            <a:off x="6359407" y="1198046"/>
            <a:ext cx="2505425" cy="22196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7BDE59D-F70A-FFF4-753C-CE0F32521B5C}"/>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362252C9-E9E9-630E-AD2A-91A30AB0084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22571BA8-AC3F-D497-2D38-08ACA097CD41}"/>
              </a:ext>
            </a:extLst>
          </p:cNvPr>
          <p:cNvPicPr>
            <a:picLocks noChangeAspect="1"/>
          </p:cNvPicPr>
          <p:nvPr/>
        </p:nvPicPr>
        <p:blipFill>
          <a:blip r:embed="rId3"/>
          <a:stretch>
            <a:fillRect/>
          </a:stretch>
        </p:blipFill>
        <p:spPr>
          <a:xfrm>
            <a:off x="380999" y="1266092"/>
            <a:ext cx="5439509" cy="3687493"/>
          </a:xfrm>
          <a:prstGeom prst="rect">
            <a:avLst/>
          </a:prstGeom>
        </p:spPr>
      </p:pic>
      <p:pic>
        <p:nvPicPr>
          <p:cNvPr id="5" name="Picture 4">
            <a:extLst>
              <a:ext uri="{FF2B5EF4-FFF2-40B4-BE49-F238E27FC236}">
                <a16:creationId xmlns:a16="http://schemas.microsoft.com/office/drawing/2014/main" id="{1053C86F-1FCC-2E78-9D8C-A68B98F621C1}"/>
              </a:ext>
            </a:extLst>
          </p:cNvPr>
          <p:cNvPicPr>
            <a:picLocks noChangeAspect="1"/>
          </p:cNvPicPr>
          <p:nvPr/>
        </p:nvPicPr>
        <p:blipFill>
          <a:blip r:embed="rId4"/>
          <a:stretch>
            <a:fillRect/>
          </a:stretch>
        </p:blipFill>
        <p:spPr>
          <a:xfrm>
            <a:off x="4615962" y="3109838"/>
            <a:ext cx="1781424" cy="647790"/>
          </a:xfrm>
          <a:prstGeom prst="rect">
            <a:avLst/>
          </a:prstGeom>
        </p:spPr>
      </p:pic>
    </p:spTree>
    <p:extLst>
      <p:ext uri="{BB962C8B-B14F-4D97-AF65-F5344CB8AC3E}">
        <p14:creationId xmlns:p14="http://schemas.microsoft.com/office/powerpoint/2010/main" val="3018247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AD642C99-508F-7F62-D9C6-C8E57593E215}"/>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F34E0F72-AE68-900C-3914-4FF9B52EAE3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54A5CD49-5A91-3099-3ADA-1304EEA3C23B}"/>
              </a:ext>
            </a:extLst>
          </p:cNvPr>
          <p:cNvPicPr>
            <a:picLocks noChangeAspect="1"/>
          </p:cNvPicPr>
          <p:nvPr/>
        </p:nvPicPr>
        <p:blipFill>
          <a:blip r:embed="rId3"/>
          <a:stretch>
            <a:fillRect/>
          </a:stretch>
        </p:blipFill>
        <p:spPr>
          <a:xfrm>
            <a:off x="310970" y="1227446"/>
            <a:ext cx="4208564" cy="3887011"/>
          </a:xfrm>
          <a:prstGeom prst="rect">
            <a:avLst/>
          </a:prstGeom>
        </p:spPr>
      </p:pic>
      <p:pic>
        <p:nvPicPr>
          <p:cNvPr id="7" name="Picture 6">
            <a:extLst>
              <a:ext uri="{FF2B5EF4-FFF2-40B4-BE49-F238E27FC236}">
                <a16:creationId xmlns:a16="http://schemas.microsoft.com/office/drawing/2014/main" id="{6685A529-5A7F-5F4E-8BD2-EBEAB88CC8AF}"/>
              </a:ext>
            </a:extLst>
          </p:cNvPr>
          <p:cNvPicPr>
            <a:picLocks noChangeAspect="1"/>
          </p:cNvPicPr>
          <p:nvPr/>
        </p:nvPicPr>
        <p:blipFill>
          <a:blip r:embed="rId4"/>
          <a:stretch>
            <a:fillRect/>
          </a:stretch>
        </p:blipFill>
        <p:spPr>
          <a:xfrm>
            <a:off x="2918331" y="1675716"/>
            <a:ext cx="2048161" cy="1971950"/>
          </a:xfrm>
          <a:prstGeom prst="rect">
            <a:avLst/>
          </a:prstGeom>
        </p:spPr>
      </p:pic>
    </p:spTree>
    <p:extLst>
      <p:ext uri="{BB962C8B-B14F-4D97-AF65-F5344CB8AC3E}">
        <p14:creationId xmlns:p14="http://schemas.microsoft.com/office/powerpoint/2010/main" val="389193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BB13D375-BCFA-66A2-5678-AED5C370264E}"/>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232C8EFC-6F07-B153-7C45-77F9777250F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0C05328D-545E-C53D-E92E-AAB158B33092}"/>
              </a:ext>
            </a:extLst>
          </p:cNvPr>
          <p:cNvPicPr>
            <a:picLocks noChangeAspect="1"/>
          </p:cNvPicPr>
          <p:nvPr/>
        </p:nvPicPr>
        <p:blipFill>
          <a:blip r:embed="rId3"/>
          <a:stretch>
            <a:fillRect/>
          </a:stretch>
        </p:blipFill>
        <p:spPr>
          <a:xfrm>
            <a:off x="237328" y="1306274"/>
            <a:ext cx="3232895" cy="3495439"/>
          </a:xfrm>
          <a:prstGeom prst="rect">
            <a:avLst/>
          </a:prstGeom>
        </p:spPr>
      </p:pic>
      <p:pic>
        <p:nvPicPr>
          <p:cNvPr id="7" name="Picture 6">
            <a:extLst>
              <a:ext uri="{FF2B5EF4-FFF2-40B4-BE49-F238E27FC236}">
                <a16:creationId xmlns:a16="http://schemas.microsoft.com/office/drawing/2014/main" id="{D43C53BE-9E16-A4DC-CBC6-59CC944E6F4A}"/>
              </a:ext>
            </a:extLst>
          </p:cNvPr>
          <p:cNvPicPr>
            <a:picLocks noChangeAspect="1"/>
          </p:cNvPicPr>
          <p:nvPr/>
        </p:nvPicPr>
        <p:blipFill>
          <a:blip r:embed="rId4"/>
          <a:stretch>
            <a:fillRect/>
          </a:stretch>
        </p:blipFill>
        <p:spPr>
          <a:xfrm>
            <a:off x="2724000" y="1617576"/>
            <a:ext cx="848127" cy="632930"/>
          </a:xfrm>
          <a:prstGeom prst="rect">
            <a:avLst/>
          </a:prstGeom>
        </p:spPr>
      </p:pic>
      <p:pic>
        <p:nvPicPr>
          <p:cNvPr id="9" name="Picture 8">
            <a:extLst>
              <a:ext uri="{FF2B5EF4-FFF2-40B4-BE49-F238E27FC236}">
                <a16:creationId xmlns:a16="http://schemas.microsoft.com/office/drawing/2014/main" id="{B93191D7-19FF-9A69-56D5-30EB8F62E329}"/>
              </a:ext>
            </a:extLst>
          </p:cNvPr>
          <p:cNvPicPr>
            <a:picLocks noChangeAspect="1"/>
          </p:cNvPicPr>
          <p:nvPr/>
        </p:nvPicPr>
        <p:blipFill>
          <a:blip r:embed="rId5"/>
          <a:stretch>
            <a:fillRect/>
          </a:stretch>
        </p:blipFill>
        <p:spPr>
          <a:xfrm>
            <a:off x="3844031" y="1225766"/>
            <a:ext cx="4198192" cy="3721020"/>
          </a:xfrm>
          <a:prstGeom prst="rect">
            <a:avLst/>
          </a:prstGeom>
        </p:spPr>
      </p:pic>
    </p:spTree>
    <p:extLst>
      <p:ext uri="{BB962C8B-B14F-4D97-AF65-F5344CB8AC3E}">
        <p14:creationId xmlns:p14="http://schemas.microsoft.com/office/powerpoint/2010/main" val="387182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C97833E-CD2F-9B99-DB20-3DFC909ACDCA}"/>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5BD1792F-D9B9-7D72-7B4D-923D112FF38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5" name="Picture 4">
            <a:extLst>
              <a:ext uri="{FF2B5EF4-FFF2-40B4-BE49-F238E27FC236}">
                <a16:creationId xmlns:a16="http://schemas.microsoft.com/office/drawing/2014/main" id="{90209B3D-9938-AF01-53E7-4A66CA7CE71E}"/>
              </a:ext>
            </a:extLst>
          </p:cNvPr>
          <p:cNvPicPr>
            <a:picLocks noChangeAspect="1"/>
          </p:cNvPicPr>
          <p:nvPr/>
        </p:nvPicPr>
        <p:blipFill>
          <a:blip r:embed="rId3"/>
          <a:stretch>
            <a:fillRect/>
          </a:stretch>
        </p:blipFill>
        <p:spPr>
          <a:xfrm>
            <a:off x="5437030" y="404734"/>
            <a:ext cx="3116384" cy="4444584"/>
          </a:xfrm>
          <a:prstGeom prst="rect">
            <a:avLst/>
          </a:prstGeom>
        </p:spPr>
      </p:pic>
      <p:pic>
        <p:nvPicPr>
          <p:cNvPr id="11" name="Picture 10">
            <a:extLst>
              <a:ext uri="{FF2B5EF4-FFF2-40B4-BE49-F238E27FC236}">
                <a16:creationId xmlns:a16="http://schemas.microsoft.com/office/drawing/2014/main" id="{183771A2-EB9C-521A-B8A9-A0C28D0C2D37}"/>
              </a:ext>
            </a:extLst>
          </p:cNvPr>
          <p:cNvPicPr>
            <a:picLocks noChangeAspect="1"/>
          </p:cNvPicPr>
          <p:nvPr/>
        </p:nvPicPr>
        <p:blipFill>
          <a:blip r:embed="rId4"/>
          <a:stretch>
            <a:fillRect/>
          </a:stretch>
        </p:blipFill>
        <p:spPr>
          <a:xfrm>
            <a:off x="98877" y="1162026"/>
            <a:ext cx="5158050" cy="3955055"/>
          </a:xfrm>
          <a:prstGeom prst="rect">
            <a:avLst/>
          </a:prstGeom>
        </p:spPr>
      </p:pic>
      <p:pic>
        <p:nvPicPr>
          <p:cNvPr id="13" name="Picture 12">
            <a:extLst>
              <a:ext uri="{FF2B5EF4-FFF2-40B4-BE49-F238E27FC236}">
                <a16:creationId xmlns:a16="http://schemas.microsoft.com/office/drawing/2014/main" id="{E8040C15-9857-52A6-0344-67F3E1EF7AFC}"/>
              </a:ext>
            </a:extLst>
          </p:cNvPr>
          <p:cNvPicPr>
            <a:picLocks noChangeAspect="1"/>
          </p:cNvPicPr>
          <p:nvPr/>
        </p:nvPicPr>
        <p:blipFill>
          <a:blip r:embed="rId5"/>
          <a:stretch>
            <a:fillRect/>
          </a:stretch>
        </p:blipFill>
        <p:spPr>
          <a:xfrm>
            <a:off x="3671353" y="4952183"/>
            <a:ext cx="2137336" cy="164898"/>
          </a:xfrm>
          <a:prstGeom prst="rect">
            <a:avLst/>
          </a:prstGeom>
        </p:spPr>
      </p:pic>
    </p:spTree>
    <p:extLst>
      <p:ext uri="{BB962C8B-B14F-4D97-AF65-F5344CB8AC3E}">
        <p14:creationId xmlns:p14="http://schemas.microsoft.com/office/powerpoint/2010/main" val="2625394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446640EA-6FC2-1766-AD96-48DFBFC7F9C0}"/>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6FCB4569-CE5E-5620-9AF3-3BFE8A41183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Tree>
    <p:extLst>
      <p:ext uri="{BB962C8B-B14F-4D97-AF65-F5344CB8AC3E}">
        <p14:creationId xmlns:p14="http://schemas.microsoft.com/office/powerpoint/2010/main" val="268758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359654DA-884A-F3AC-F261-A80BED885A4B}"/>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C919960C-2F34-0A45-2EAE-97BF35AEC947}"/>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a:extLst>
              <a:ext uri="{FF2B5EF4-FFF2-40B4-BE49-F238E27FC236}">
                <a16:creationId xmlns:a16="http://schemas.microsoft.com/office/drawing/2014/main" id="{8454F865-5AD5-A995-0C30-E802CDBF70F4}"/>
              </a:ext>
            </a:extLst>
          </p:cNvPr>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3296661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 visit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381000" lvl="0" indent="-228600" algn="l" rtl="0">
              <a:spcBef>
                <a:spcPts val="0"/>
              </a:spcBef>
              <a:spcAft>
                <a:spcPts val="0"/>
              </a:spcAft>
              <a:buSzPts val="1200"/>
              <a:buFont typeface="+mj-lt"/>
              <a:buAutoNum type="arabicPeriod"/>
            </a:pPr>
            <a:r>
              <a:rPr lang="en-GB" sz="1000" dirty="0">
                <a:latin typeface="Nunito Sans" pitchFamily="2" charset="0"/>
              </a:rPr>
              <a:t>Overview of wildlife species</a:t>
            </a:r>
            <a:endParaRPr sz="1000" dirty="0">
              <a:latin typeface="Nunito Sans" pitchFamily="2" charset="0"/>
              <a:ea typeface="Nunito Sans"/>
              <a:cs typeface="Nunito Sans"/>
              <a:sym typeface="Nunito Sans"/>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1">
          <a:extLst>
            <a:ext uri="{FF2B5EF4-FFF2-40B4-BE49-F238E27FC236}">
              <a16:creationId xmlns:a16="http://schemas.microsoft.com/office/drawing/2014/main" id="{EA2BA3D8-82CC-AE59-974A-222E1BF522E1}"/>
            </a:ext>
          </a:extLst>
        </p:cNvPr>
        <p:cNvGrpSpPr/>
        <p:nvPr/>
      </p:nvGrpSpPr>
      <p:grpSpPr>
        <a:xfrm>
          <a:off x="0" y="0"/>
          <a:ext cx="0" cy="0"/>
          <a:chOff x="0" y="0"/>
          <a:chExt cx="0" cy="0"/>
        </a:xfrm>
      </p:grpSpPr>
      <p:sp>
        <p:nvSpPr>
          <p:cNvPr id="712" name="Google Shape;712;p47">
            <a:extLst>
              <a:ext uri="{FF2B5EF4-FFF2-40B4-BE49-F238E27FC236}">
                <a16:creationId xmlns:a16="http://schemas.microsoft.com/office/drawing/2014/main" id="{147F1304-7DDB-FD22-571B-CB126DA71DE3}"/>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a:extLst>
              <a:ext uri="{FF2B5EF4-FFF2-40B4-BE49-F238E27FC236}">
                <a16:creationId xmlns:a16="http://schemas.microsoft.com/office/drawing/2014/main" id="{5BC86F1C-0C8D-8307-FFE1-F43739129D70}"/>
              </a:ext>
            </a:extLst>
          </p:cNvPr>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extLst>
      <p:ext uri="{BB962C8B-B14F-4D97-AF65-F5344CB8AC3E}">
        <p14:creationId xmlns:p14="http://schemas.microsoft.com/office/powerpoint/2010/main" val="262204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pic>
        <p:nvPicPr>
          <p:cNvPr id="2" name="Picture 1">
            <a:extLst>
              <a:ext uri="{FF2B5EF4-FFF2-40B4-BE49-F238E27FC236}">
                <a16:creationId xmlns:a16="http://schemas.microsoft.com/office/drawing/2014/main" id="{6BAA5B0E-15FC-9507-2A32-EE738D79424C}"/>
              </a:ext>
            </a:extLst>
          </p:cNvPr>
          <p:cNvPicPr>
            <a:picLocks noChangeAspect="1"/>
          </p:cNvPicPr>
          <p:nvPr/>
        </p:nvPicPr>
        <p:blipFill>
          <a:blip r:embed="rId3"/>
          <a:stretch>
            <a:fillRect/>
          </a:stretch>
        </p:blipFill>
        <p:spPr>
          <a:xfrm>
            <a:off x="186128" y="1338816"/>
            <a:ext cx="2267120" cy="239323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Was your expected Hypothesis confirmed or not? </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Did the problem get solved from your analysis?</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If not, then where do you think the issue happened. </a:t>
            </a:r>
            <a:endParaRPr>
              <a:latin typeface="Nunito Sans"/>
              <a:ea typeface="Nunito Sans"/>
              <a:cs typeface="Nunito Sans"/>
              <a:sym typeface="Nunito Sans"/>
            </a:endParaRPr>
          </a:p>
          <a:p>
            <a:pPr marL="0" lvl="0" indent="0" algn="l" rtl="0">
              <a:spcBef>
                <a:spcPts val="1000"/>
              </a:spcBef>
              <a:spcAft>
                <a:spcPts val="1000"/>
              </a:spcAft>
              <a:buNone/>
            </a:pPr>
            <a:r>
              <a:rPr lang="en-US" i="1">
                <a:latin typeface="Nunito Sans"/>
                <a:ea typeface="Nunito Sans"/>
                <a:cs typeface="Nunito Sans"/>
                <a:sym typeface="Nunito Sans"/>
              </a:rPr>
              <a:t>Note: A Hypothesis not getting confirmed is </a:t>
            </a:r>
            <a:r>
              <a:rPr lang="en-US" b="1" i="1">
                <a:latin typeface="Nunito Sans"/>
                <a:ea typeface="Nunito Sans"/>
                <a:cs typeface="Nunito Sans"/>
                <a:sym typeface="Nunito Sans"/>
              </a:rPr>
              <a:t>not</a:t>
            </a:r>
            <a:r>
              <a:rPr lang="en-US" i="1">
                <a:latin typeface="Nunito Sans"/>
                <a:ea typeface="Nunito Sans"/>
                <a:cs typeface="Nunito Sans"/>
                <a:sym typeface="Nunito Sans"/>
              </a:rPr>
              <a:t> a failure. It is a scientific method of improving understanding. Be comfortable with negative results as they are just as important in informing decisions!</a:t>
            </a:r>
            <a:endParaRPr i="1">
              <a:latin typeface="Nunito Sans"/>
              <a:ea typeface="Nunito Sans"/>
              <a:cs typeface="Nunito Sans"/>
              <a:sym typeface="Nuni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8" y="1483248"/>
            <a:ext cx="5747239"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616472" y="3284747"/>
            <a:ext cx="2990633" cy="1525001"/>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399734" y="3168451"/>
            <a:ext cx="6836767" cy="276999"/>
          </a:xfrm>
          <a:prstGeom prst="rect">
            <a:avLst/>
          </a:prstGeom>
          <a:noFill/>
        </p:spPr>
        <p:txBody>
          <a:bodyPr wrap="square">
            <a:spAutoFit/>
          </a:bodyPr>
          <a:lstStyle/>
          <a:p>
            <a:pPr marL="171450" indent="-171450">
              <a:buFont typeface="Arial" panose="020B0604020202020204" pitchFamily="34" charset="0"/>
              <a:buChar char="•"/>
            </a:pPr>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546512" y="4817243"/>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
        <p:nvSpPr>
          <p:cNvPr id="4" name="TextBox 3">
            <a:extLst>
              <a:ext uri="{FF2B5EF4-FFF2-40B4-BE49-F238E27FC236}">
                <a16:creationId xmlns:a16="http://schemas.microsoft.com/office/drawing/2014/main" id="{5B453F74-6AB3-083A-888A-7B3F680AE50A}"/>
              </a:ext>
            </a:extLst>
          </p:cNvPr>
          <p:cNvSpPr txBox="1"/>
          <p:nvPr/>
        </p:nvSpPr>
        <p:spPr>
          <a:xfrm>
            <a:off x="306045" y="1246155"/>
            <a:ext cx="8290813" cy="492443"/>
          </a:xfrm>
          <a:prstGeom prst="rect">
            <a:avLst/>
          </a:prstGeom>
          <a:noFill/>
        </p:spPr>
        <p:txBody>
          <a:bodyPr wrap="square">
            <a:spAutoFit/>
          </a:bodyPr>
          <a:lstStyle/>
          <a:p>
            <a:pPr marL="285750" indent="-285750">
              <a:buFont typeface="Arial" panose="020B0604020202020204" pitchFamily="34" charset="0"/>
              <a:buChar char="•"/>
            </a:pPr>
            <a:r>
              <a:rPr lang="en-GB" sz="1200" dirty="0"/>
              <a:t>Sri Lanka ranked 9th best destination to travel in 2025 in BBC’s first-ever travel guide</a:t>
            </a:r>
          </a:p>
          <a:p>
            <a:pPr marL="285750" indent="-285750">
              <a:buFont typeface="Arial" panose="020B0604020202020204" pitchFamily="34" charset="0"/>
              <a:buChar char="•"/>
            </a:pPr>
            <a:endParaRPr lang="en-GB" dirty="0"/>
          </a:p>
        </p:txBody>
      </p:sp>
      <p:pic>
        <p:nvPicPr>
          <p:cNvPr id="8" name="Picture 7">
            <a:extLst>
              <a:ext uri="{FF2B5EF4-FFF2-40B4-BE49-F238E27FC236}">
                <a16:creationId xmlns:a16="http://schemas.microsoft.com/office/drawing/2014/main" id="{A8962015-5489-F220-1E83-8E4413017D85}"/>
              </a:ext>
            </a:extLst>
          </p:cNvPr>
          <p:cNvPicPr>
            <a:picLocks noChangeAspect="1"/>
          </p:cNvPicPr>
          <p:nvPr/>
        </p:nvPicPr>
        <p:blipFill>
          <a:blip r:embed="rId5"/>
          <a:stretch>
            <a:fillRect/>
          </a:stretch>
        </p:blipFill>
        <p:spPr>
          <a:xfrm>
            <a:off x="616472" y="1508560"/>
            <a:ext cx="2441523" cy="1408570"/>
          </a:xfrm>
          <a:prstGeom prst="rect">
            <a:avLst/>
          </a:prstGeom>
        </p:spPr>
      </p:pic>
      <p:sp>
        <p:nvSpPr>
          <p:cNvPr id="10" name="TextBox 9">
            <a:hlinkClick r:id="rId6"/>
            <a:extLst>
              <a:ext uri="{FF2B5EF4-FFF2-40B4-BE49-F238E27FC236}">
                <a16:creationId xmlns:a16="http://schemas.microsoft.com/office/drawing/2014/main" id="{F70FD5B4-3F53-DD4A-A0C8-4E1591F9836A}"/>
              </a:ext>
            </a:extLst>
          </p:cNvPr>
          <p:cNvSpPr txBox="1"/>
          <p:nvPr/>
        </p:nvSpPr>
        <p:spPr>
          <a:xfrm>
            <a:off x="489056" y="2863936"/>
            <a:ext cx="6537585" cy="246221"/>
          </a:xfrm>
          <a:prstGeom prst="rect">
            <a:avLst/>
          </a:prstGeom>
          <a:noFill/>
        </p:spPr>
        <p:txBody>
          <a:bodyPr wrap="square">
            <a:spAutoFit/>
          </a:bodyPr>
          <a:lstStyle/>
          <a:p>
            <a:r>
              <a:rPr lang="en-GB" sz="1000" i="1" dirty="0">
                <a:hlinkClick r:id="rId6"/>
              </a:rPr>
              <a:t>https://www.bbc.com/travel/article/20250115-the-25-best-places-to-travel-in-2025</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dirty="0"/>
              <a:t>Is there significant demand for photography holidays in Sri Lanka?</a:t>
            </a:r>
          </a:p>
          <a:p>
            <a:pPr marL="0" lvl="0" indent="0" algn="l" rtl="0">
              <a:spcBef>
                <a:spcPts val="1000"/>
              </a:spcBef>
              <a:spcAft>
                <a:spcPts val="1000"/>
              </a:spcAft>
              <a:buNone/>
            </a:pPr>
            <a:r>
              <a:rPr lang="en-GB" dirty="0"/>
              <a:t>To determine the level of demand for photography holidays in Sri Lanka, the related activities they engage in, the locations they prefer to visit during their trips, and to identify frequent travellers.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Discuss the Hypothesis you have for the solution and what is </a:t>
            </a:r>
            <a:r>
              <a:rPr lang="en-US" dirty="0" err="1">
                <a:highlight>
                  <a:srgbClr val="FFFF00"/>
                </a:highlight>
                <a:latin typeface="Nunito Sans"/>
                <a:ea typeface="Nunito Sans"/>
                <a:cs typeface="Nunito Sans"/>
                <a:sym typeface="Nunito Sans"/>
              </a:rPr>
              <a:t>fuelling</a:t>
            </a:r>
            <a:r>
              <a:rPr lang="en-US" dirty="0">
                <a:highlight>
                  <a:srgbClr val="FFFF00"/>
                </a:highlight>
                <a:latin typeface="Nunito Sans"/>
                <a:ea typeface="Nunito Sans"/>
                <a:cs typeface="Nunito Sans"/>
                <a:sym typeface="Nunito Sans"/>
              </a:rPr>
              <a:t> this hypothesis. If there is no such hypothesis, then why not? </a:t>
            </a:r>
          </a:p>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a:rPr>
              <a:t>There is a significant demand for photography holidays in Sri Lanka. Travellers who choose these holidays tend to engage in specific related activities, visit particular locations that are popular for photography, and a substantial portion of these travellers are repeat visitors.</a:t>
            </a:r>
            <a:endParaRPr lang="en-US" dirty="0">
              <a:latin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dirty="0">
                <a:highlight>
                  <a:srgbClr val="FFFF00"/>
                </a:highlight>
                <a:latin typeface="Nunito Sans"/>
                <a:ea typeface="Nunito Sans"/>
                <a:cs typeface="Nunito Sans"/>
                <a:sym typeface="Nunito Sans"/>
              </a:rPr>
              <a:t>Did you come across any previous problems similar to yours and what were the solutions to these similar problems?   </a:t>
            </a:r>
            <a:endParaRPr dirty="0">
              <a:highlight>
                <a:srgbClr val="FFFF00"/>
              </a:highlight>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Where did you find the dataset?</a:t>
            </a:r>
          </a:p>
          <a:p>
            <a:pPr marL="609600" lvl="1" indent="0">
              <a:spcBef>
                <a:spcPts val="0"/>
              </a:spcBef>
              <a:buNone/>
            </a:pPr>
            <a:r>
              <a:rPr lang="en-GB" dirty="0">
                <a:latin typeface="Nunito Sans"/>
                <a:ea typeface="Nunito Sans"/>
                <a:cs typeface="Nunito Sans"/>
                <a:sym typeface="Nunito Sans"/>
                <a:hlinkClick r:id="rId3"/>
              </a:rPr>
              <a:t>Publicly available Tourism and Travel Review: Sri Lankan Destinations dataset </a:t>
            </a:r>
          </a:p>
          <a:p>
            <a:pPr marL="609600" lvl="1" indent="0">
              <a:spcBef>
                <a:spcPts val="0"/>
              </a:spcBef>
              <a:buNone/>
            </a:pPr>
            <a:r>
              <a:rPr lang="en-GB" dirty="0">
                <a:latin typeface="Nunito Sans"/>
                <a:ea typeface="Nunito Sans"/>
                <a:cs typeface="Nunito Sans"/>
                <a:sym typeface="Nunito Sans"/>
                <a:hlinkClick r:id="rId3"/>
              </a:rPr>
              <a:t>  </a:t>
            </a:r>
            <a:endParaRPr lang="en-GB"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Did you have to join multiple datasets in order to create the ideal dataset?</a:t>
            </a:r>
          </a:p>
          <a:p>
            <a:pPr marL="609600" lvl="1" indent="0">
              <a:buNone/>
            </a:pPr>
            <a:r>
              <a:rPr lang="en-GB" dirty="0">
                <a:latin typeface="Nunito Sans"/>
              </a:rPr>
              <a:t>Created a MySQL database based on source data, creating individual tables to process and        analyse using SQL and Python.</a:t>
            </a:r>
            <a:r>
              <a:rPr lang="en-US" dirty="0">
                <a:latin typeface="Nunito Sans"/>
                <a:sym typeface="Nunito Sans"/>
              </a:rPr>
              <a:t>        </a:t>
            </a:r>
          </a:p>
          <a:p>
            <a:pPr marL="457200" lvl="0" indent="-304800" algn="l" rtl="0">
              <a:spcBef>
                <a:spcPts val="0"/>
              </a:spcBef>
              <a:spcAft>
                <a:spcPts val="0"/>
              </a:spcAft>
              <a:buSzPts val="1200"/>
              <a:buFont typeface="Nunito Sans"/>
              <a:buChar char="-"/>
            </a:pPr>
            <a:endParaRPr dirty="0">
              <a:highlight>
                <a:srgbClr val="FFFF00"/>
              </a:highlight>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What other data would you have liked to  have in an ideal scenario?</a:t>
            </a:r>
          </a:p>
          <a:p>
            <a:pPr marL="152400" lvl="0" indent="0" algn="l" rtl="0">
              <a:spcBef>
                <a:spcPts val="0"/>
              </a:spcBef>
              <a:spcAft>
                <a:spcPts val="0"/>
              </a:spcAft>
              <a:buSzPts val="1200"/>
              <a:buNone/>
            </a:pPr>
            <a:r>
              <a:rPr lang="en-US" dirty="0">
                <a:latin typeface="Nunito Sans"/>
                <a:ea typeface="Nunito Sans"/>
                <a:cs typeface="Nunito Sans"/>
                <a:sym typeface="Nunito Sans"/>
              </a:rPr>
              <a:t>        Vacation type. How may days spend in a one location and participated list of activities.      </a:t>
            </a:r>
          </a:p>
          <a:p>
            <a:pPr marL="152400" lvl="0" indent="0" algn="l" rtl="0">
              <a:spcBef>
                <a:spcPts val="0"/>
              </a:spcBef>
              <a:spcAft>
                <a:spcPts val="0"/>
              </a:spcAft>
              <a:buSzPts val="1200"/>
              <a:buNone/>
            </a:pPr>
            <a:r>
              <a:rPr lang="en-US" dirty="0">
                <a:highlight>
                  <a:srgbClr val="FFFF00"/>
                </a:highlight>
                <a:latin typeface="Nunito Sans"/>
                <a:ea typeface="Nunito Sans"/>
                <a:cs typeface="Nunito Sans"/>
                <a:sym typeface="Nunito Sans"/>
              </a:rPr>
              <a:t>	</a:t>
            </a:r>
            <a:endParaRPr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Which tools did you use to undertake the processing and statistical analysis?</a:t>
            </a:r>
          </a:p>
          <a:p>
            <a:pPr marL="152400" indent="0">
              <a:buNone/>
            </a:pPr>
            <a:r>
              <a:rPr lang="en-US" dirty="0">
                <a:latin typeface="Nunito Sans"/>
                <a:ea typeface="Nunito Sans"/>
                <a:cs typeface="Nunito Sans"/>
                <a:sym typeface="Nunito Sans"/>
              </a:rPr>
              <a:t>          Used Tableau  Desktop data </a:t>
            </a:r>
            <a:r>
              <a:rPr lang="en-US" dirty="0" err="1">
                <a:latin typeface="Nunito Sans"/>
                <a:ea typeface="Nunito Sans"/>
                <a:cs typeface="Nunito Sans"/>
                <a:sym typeface="Nunito Sans"/>
              </a:rPr>
              <a:t>visualisation</a:t>
            </a:r>
            <a:r>
              <a:rPr lang="en-US" dirty="0">
                <a:latin typeface="Nunito Sans"/>
                <a:ea typeface="Nunito Sans"/>
                <a:cs typeface="Nunito Sans"/>
                <a:sym typeface="Nunito Sans"/>
              </a:rPr>
              <a:t> </a:t>
            </a:r>
            <a:endParaRPr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EC033F3F-EC1C-8115-5777-DDD7437483CD}"/>
              </a:ext>
            </a:extLst>
          </p:cNvPr>
          <p:cNvSpPr/>
          <p:nvPr/>
        </p:nvSpPr>
        <p:spPr>
          <a:xfrm>
            <a:off x="664803" y="1622071"/>
            <a:ext cx="278065"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964541" y="1501585"/>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937376" y="1220484"/>
            <a:ext cx="780983" cy="307777"/>
          </a:xfrm>
          <a:prstGeom prst="rect">
            <a:avLst/>
          </a:prstGeom>
          <a:noFill/>
        </p:spPr>
        <p:txBody>
          <a:bodyPr wrap="none" rtlCol="0">
            <a:spAutoFit/>
          </a:bodyPr>
          <a:lstStyle/>
          <a:p>
            <a:r>
              <a:rPr lang="en-GB" b="1" dirty="0"/>
              <a:t>ETL.py</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69984"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070589" y="1313111"/>
            <a:ext cx="5112859" cy="3826468"/>
          </a:xfrm>
          <a:prstGeom prst="rect">
            <a:avLst/>
          </a:prstGeom>
        </p:spPr>
      </p:pic>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878864" y="1301714"/>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576816" y="1990692"/>
            <a:ext cx="1253591" cy="1607226"/>
            <a:chOff x="1337389" y="1971752"/>
            <a:chExt cx="1253591" cy="160722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86972" y="1971752"/>
              <a:ext cx="882570" cy="1601749"/>
              <a:chOff x="2411523" y="2365410"/>
              <a:chExt cx="882570" cy="160174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411523"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048959" y="4458961"/>
            <a:ext cx="455602" cy="459127"/>
          </a:xfrm>
          <a:prstGeom prst="rect">
            <a:avLst/>
          </a:prstGeom>
        </p:spPr>
      </p:pic>
      <p:sp>
        <p:nvSpPr>
          <p:cNvPr id="19" name="TextBox 18">
            <a:extLst>
              <a:ext uri="{FF2B5EF4-FFF2-40B4-BE49-F238E27FC236}">
                <a16:creationId xmlns:a16="http://schemas.microsoft.com/office/drawing/2014/main" id="{916C9F3A-C61A-3895-69FB-956699C4A765}"/>
              </a:ext>
            </a:extLst>
          </p:cNvPr>
          <p:cNvSpPr txBox="1"/>
          <p:nvPr/>
        </p:nvSpPr>
        <p:spPr>
          <a:xfrm>
            <a:off x="166977" y="4488605"/>
            <a:ext cx="995317" cy="415498"/>
          </a:xfrm>
          <a:prstGeom prst="rect">
            <a:avLst/>
          </a:prstGeom>
          <a:noFill/>
        </p:spPr>
        <p:txBody>
          <a:bodyPr wrap="square">
            <a:spAutoFit/>
          </a:bodyPr>
          <a:lstStyle/>
          <a:p>
            <a:r>
              <a:rPr lang="en-GB" sz="1050" b="1" dirty="0"/>
              <a:t>Sentiment analysis.py</a:t>
            </a:r>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7526652" y="3529867"/>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6609729" y="366788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425031" y="3478462"/>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rot="16200000">
            <a:off x="8161655" y="3567257"/>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423630" y="3969263"/>
            <a:ext cx="1092965" cy="461665"/>
          </a:xfrm>
          <a:prstGeom prst="rect">
            <a:avLst/>
          </a:prstGeom>
          <a:noFill/>
        </p:spPr>
        <p:txBody>
          <a:bodyPr wrap="square" rtlCol="0">
            <a:spAutoFit/>
          </a:bodyPr>
          <a:lstStyle/>
          <a:p>
            <a:r>
              <a:rPr lang="en-GB" sz="800" b="1" dirty="0"/>
              <a:t>Data extraction.py</a:t>
            </a:r>
          </a:p>
          <a:p>
            <a:r>
              <a:rPr lang="en-GB" sz="800" b="1" dirty="0"/>
              <a:t>for QC  	</a:t>
            </a:r>
          </a:p>
        </p:txBody>
      </p:sp>
      <p:sp>
        <p:nvSpPr>
          <p:cNvPr id="8" name="Arrow: Right 7">
            <a:extLst>
              <a:ext uri="{FF2B5EF4-FFF2-40B4-BE49-F238E27FC236}">
                <a16:creationId xmlns:a16="http://schemas.microsoft.com/office/drawing/2014/main" id="{28E68924-6569-1324-3E40-D39A9631C81C}"/>
              </a:ext>
            </a:extLst>
          </p:cNvPr>
          <p:cNvSpPr/>
          <p:nvPr/>
        </p:nvSpPr>
        <p:spPr>
          <a:xfrm>
            <a:off x="1477727" y="1610262"/>
            <a:ext cx="394699"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29D31509-4F78-87FD-B10C-30FD59F46ADB}"/>
              </a:ext>
            </a:extLst>
          </p:cNvPr>
          <p:cNvSpPr/>
          <p:nvPr/>
        </p:nvSpPr>
        <p:spPr>
          <a:xfrm>
            <a:off x="7028377" y="191413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FBC70C72-213A-06D8-4CC5-63378CBCC193}"/>
              </a:ext>
            </a:extLst>
          </p:cNvPr>
          <p:cNvSpPr>
            <a:spLocks noGrp="1"/>
          </p:cNvSpPr>
          <p:nvPr>
            <p:ph type="title"/>
          </p:nvPr>
        </p:nvSpPr>
        <p:spPr/>
        <p:txBody>
          <a:bodyPr/>
          <a:lstStyle/>
          <a:p>
            <a:r>
              <a:rPr lang="en-US" b="0">
                <a:latin typeface="Nunito Sans"/>
                <a:sym typeface="Nunito Sans"/>
              </a:rPr>
              <a:t>Data Processing (</a:t>
            </a:r>
            <a:r>
              <a:rPr lang="en-GB" b="0">
                <a:latin typeface="Nunito Sans"/>
              </a:rPr>
              <a:t>Continued</a:t>
            </a:r>
            <a:r>
              <a:rPr lang="en-US" b="0">
                <a:latin typeface="Nunito Sans"/>
                <a:sym typeface="Nunito Sans"/>
              </a:rPr>
              <a:t>)</a:t>
            </a:r>
            <a:endParaRPr lang="en-GB" dirty="0"/>
          </a:p>
        </p:txBody>
      </p:sp>
      <p:sp>
        <p:nvSpPr>
          <p:cNvPr id="7" name="TextBox 6">
            <a:extLst>
              <a:ext uri="{FF2B5EF4-FFF2-40B4-BE49-F238E27FC236}">
                <a16:creationId xmlns:a16="http://schemas.microsoft.com/office/drawing/2014/main" id="{6AE07B6B-A5AE-BAD0-DA8A-B4C8924724DB}"/>
              </a:ext>
            </a:extLst>
          </p:cNvPr>
          <p:cNvSpPr txBox="1"/>
          <p:nvPr/>
        </p:nvSpPr>
        <p:spPr>
          <a:xfrm>
            <a:off x="1504561" y="1094889"/>
            <a:ext cx="7156580" cy="276999"/>
          </a:xfrm>
          <a:prstGeom prst="rect">
            <a:avLst/>
          </a:prstGeom>
          <a:noFill/>
        </p:spPr>
        <p:txBody>
          <a:bodyPr wrap="square" rtlCol="0">
            <a:spAutoFit/>
          </a:bodyPr>
          <a:lstStyle/>
          <a:p>
            <a:r>
              <a:rPr lang="en-GB" sz="1200" dirty="0">
                <a:solidFill>
                  <a:srgbClr val="000000"/>
                </a:solidFill>
                <a:effectLst/>
                <a:latin typeface="Arial" panose="020B0604020202020204" pitchFamily="34" charset="0"/>
              </a:rPr>
              <a:t>Configuration of a database utilizing a CSV source dataset along with the data flow for visualizations.</a:t>
            </a:r>
            <a:endParaRPr lang="en-GB" sz="1200" dirty="0"/>
          </a:p>
        </p:txBody>
      </p:sp>
      <p:sp>
        <p:nvSpPr>
          <p:cNvPr id="14" name="Arrow: Right 13">
            <a:extLst>
              <a:ext uri="{FF2B5EF4-FFF2-40B4-BE49-F238E27FC236}">
                <a16:creationId xmlns:a16="http://schemas.microsoft.com/office/drawing/2014/main" id="{6030ED06-BB4D-019C-1DCB-287E73578853}"/>
              </a:ext>
            </a:extLst>
          </p:cNvPr>
          <p:cNvSpPr/>
          <p:nvPr/>
        </p:nvSpPr>
        <p:spPr>
          <a:xfrm>
            <a:off x="1555847" y="4611966"/>
            <a:ext cx="1253590" cy="17008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231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Country table:</a:t>
            </a:r>
          </a:p>
          <a:p>
            <a:pPr marL="0" indent="0" algn="l" rtl="0">
              <a:lnSpc>
                <a:spcPct val="130000"/>
              </a:lnSpc>
              <a:buNone/>
            </a:pPr>
            <a:r>
              <a:rPr lang="en-GB" sz="1200" dirty="0">
                <a:solidFill>
                  <a:srgbClr val="434343"/>
                </a:solidFill>
                <a:effectLst/>
                <a:latin typeface="Nunito Sans" pitchFamily="2" charset="0"/>
              </a:rPr>
              <a:t>Identifying and addressing missing or unclear country names by linking them to the data points associated with city name entries.</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4A04763D-E482-0274-8979-EDB7AE937F5D}"/>
              </a:ext>
            </a:extLst>
          </p:cNvPr>
          <p:cNvGraphicFramePr>
            <a:graphicFrameLocks noChangeAspect="1"/>
          </p:cNvGraphicFramePr>
          <p:nvPr>
            <p:extLst>
              <p:ext uri="{D42A27DB-BD31-4B8C-83A1-F6EECF244321}">
                <p14:modId xmlns:p14="http://schemas.microsoft.com/office/powerpoint/2010/main" val="4189026604"/>
              </p:ext>
            </p:extLst>
          </p:nvPr>
        </p:nvGraphicFramePr>
        <p:xfrm>
          <a:off x="1152525" y="1711325"/>
          <a:ext cx="2755900" cy="3190875"/>
        </p:xfrm>
        <a:graphic>
          <a:graphicData uri="http://schemas.openxmlformats.org/presentationml/2006/ole">
            <mc:AlternateContent xmlns:mc="http://schemas.openxmlformats.org/markup-compatibility/2006">
              <mc:Choice xmlns:v="urn:schemas-microsoft-com:vml" Requires="v">
                <p:oleObj name="Worksheet" r:id="rId3" imgW="4581370" imgH="5419789" progId="Excel.Sheet.12">
                  <p:embed/>
                </p:oleObj>
              </mc:Choice>
              <mc:Fallback>
                <p:oleObj name="Worksheet" r:id="rId3" imgW="4581370" imgH="5419789" progId="Excel.Sheet.12">
                  <p:embed/>
                  <p:pic>
                    <p:nvPicPr>
                      <p:cNvPr id="0" name=""/>
                      <p:cNvPicPr/>
                      <p:nvPr/>
                    </p:nvPicPr>
                    <p:blipFill>
                      <a:blip r:embed="rId4"/>
                      <a:stretch>
                        <a:fillRect/>
                      </a:stretch>
                    </p:blipFill>
                    <p:spPr>
                      <a:xfrm>
                        <a:off x="1152525" y="1711325"/>
                        <a:ext cx="2755900" cy="31908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EAD5FCE-45A2-670C-1FDE-09E903DA8256}"/>
              </a:ext>
            </a:extLst>
          </p:cNvPr>
          <p:cNvGraphicFramePr>
            <a:graphicFrameLocks noChangeAspect="1"/>
          </p:cNvGraphicFramePr>
          <p:nvPr>
            <p:extLst>
              <p:ext uri="{D42A27DB-BD31-4B8C-83A1-F6EECF244321}">
                <p14:modId xmlns:p14="http://schemas.microsoft.com/office/powerpoint/2010/main" val="2574615920"/>
              </p:ext>
            </p:extLst>
          </p:nvPr>
        </p:nvGraphicFramePr>
        <p:xfrm>
          <a:off x="4864100" y="1711325"/>
          <a:ext cx="2592388" cy="3148013"/>
        </p:xfrm>
        <a:graphic>
          <a:graphicData uri="http://schemas.openxmlformats.org/presentationml/2006/ole">
            <mc:AlternateContent xmlns:mc="http://schemas.openxmlformats.org/markup-compatibility/2006">
              <mc:Choice xmlns:v="urn:schemas-microsoft-com:vml" Requires="v">
                <p:oleObj name="Worksheet" r:id="rId5" imgW="2848000" imgH="3457614" progId="Excel.Sheet.12">
                  <p:embed/>
                </p:oleObj>
              </mc:Choice>
              <mc:Fallback>
                <p:oleObj name="Worksheet" r:id="rId5" imgW="2848000" imgH="3457614" progId="Excel.Sheet.12">
                  <p:embed/>
                  <p:pic>
                    <p:nvPicPr>
                      <p:cNvPr id="0" name=""/>
                      <p:cNvPicPr/>
                      <p:nvPr/>
                    </p:nvPicPr>
                    <p:blipFill>
                      <a:blip r:embed="rId6"/>
                      <a:stretch>
                        <a:fillRect/>
                      </a:stretch>
                    </p:blipFill>
                    <p:spPr>
                      <a:xfrm>
                        <a:off x="4864100" y="1711325"/>
                        <a:ext cx="2592388" cy="3148013"/>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F1D5ADAA-ED2C-E4F0-33F1-032A19BBE4F6}"/>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47DEFC24-1609-7F4C-B2A5-9ECB10F80F45}"/>
              </a:ext>
            </a:extLst>
          </p:cNvPr>
          <p:cNvSpPr txBox="1">
            <a:spLocks noGrp="1"/>
          </p:cNvSpPr>
          <p:nvPr>
            <p:ph type="title"/>
          </p:nvPr>
        </p:nvSpPr>
        <p:spPr>
          <a:xfrm>
            <a:off x="392573" y="650911"/>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ea typeface="Nunito Sans"/>
              <a:cs typeface="Nunito Sans"/>
              <a:sym typeface="Nunito Sans"/>
            </a:endParaRPr>
          </a:p>
        </p:txBody>
      </p:sp>
      <p:sp>
        <p:nvSpPr>
          <p:cNvPr id="695" name="Google Shape;695;p44">
            <a:extLst>
              <a:ext uri="{FF2B5EF4-FFF2-40B4-BE49-F238E27FC236}">
                <a16:creationId xmlns:a16="http://schemas.microsoft.com/office/drawing/2014/main" id="{240D4B46-BA0E-4AEF-EC17-701B290EBCB1}"/>
              </a:ext>
            </a:extLst>
          </p:cNvPr>
          <p:cNvSpPr txBox="1">
            <a:spLocks noGrp="1"/>
          </p:cNvSpPr>
          <p:nvPr>
            <p:ph type="body" idx="1"/>
          </p:nvPr>
        </p:nvSpPr>
        <p:spPr>
          <a:xfrm>
            <a:off x="392573" y="1180109"/>
            <a:ext cx="8538148" cy="3789129"/>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Distinguishing between photography visits and non-photography visits by setting a variable, such as “Photography.”</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585095AB-85C3-2697-01CE-6D5AECE6DC5C}"/>
              </a:ext>
            </a:extLst>
          </p:cNvPr>
          <p:cNvGraphicFramePr>
            <a:graphicFrameLocks noChangeAspect="1"/>
          </p:cNvGraphicFramePr>
          <p:nvPr>
            <p:extLst>
              <p:ext uri="{D42A27DB-BD31-4B8C-83A1-F6EECF244321}">
                <p14:modId xmlns:p14="http://schemas.microsoft.com/office/powerpoint/2010/main" val="520706423"/>
              </p:ext>
            </p:extLst>
          </p:nvPr>
        </p:nvGraphicFramePr>
        <p:xfrm>
          <a:off x="544513" y="1665288"/>
          <a:ext cx="6223000" cy="3200400"/>
        </p:xfrm>
        <a:graphic>
          <a:graphicData uri="http://schemas.openxmlformats.org/presentationml/2006/ole">
            <mc:AlternateContent xmlns:mc="http://schemas.openxmlformats.org/markup-compatibility/2006">
              <mc:Choice xmlns:v="urn:schemas-microsoft-com:vml" Requires="v">
                <p:oleObj name="Worksheet" r:id="rId3" imgW="9639199" imgH="4990933" progId="Excel.Sheet.12">
                  <p:embed/>
                </p:oleObj>
              </mc:Choice>
              <mc:Fallback>
                <p:oleObj name="Worksheet" r:id="rId3" imgW="9639199" imgH="4990933" progId="Excel.Sheet.12">
                  <p:embed/>
                  <p:pic>
                    <p:nvPicPr>
                      <p:cNvPr id="0" name=""/>
                      <p:cNvPicPr/>
                      <p:nvPr/>
                    </p:nvPicPr>
                    <p:blipFill>
                      <a:blip r:embed="rId4"/>
                      <a:stretch>
                        <a:fillRect/>
                      </a:stretch>
                    </p:blipFill>
                    <p:spPr>
                      <a:xfrm>
                        <a:off x="544513" y="1665288"/>
                        <a:ext cx="6223000" cy="3200400"/>
                      </a:xfrm>
                      <a:prstGeom prst="rect">
                        <a:avLst/>
                      </a:prstGeom>
                    </p:spPr>
                  </p:pic>
                </p:oleObj>
              </mc:Fallback>
            </mc:AlternateContent>
          </a:graphicData>
        </a:graphic>
      </p:graphicFrame>
    </p:spTree>
    <p:extLst>
      <p:ext uri="{BB962C8B-B14F-4D97-AF65-F5344CB8AC3E}">
        <p14:creationId xmlns:p14="http://schemas.microsoft.com/office/powerpoint/2010/main" val="223025175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5316</TotalTime>
  <Words>748</Words>
  <Application>Microsoft Office PowerPoint</Application>
  <PresentationFormat>On-screen Show (16:9)</PresentationFormat>
  <Paragraphs>110</Paragraphs>
  <Slides>26</Slides>
  <Notes>25</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26</vt:i4>
      </vt:variant>
    </vt:vector>
  </HeadingPairs>
  <TitlesOfParts>
    <vt:vector size="41" baseType="lpstr">
      <vt:lpstr>Helvetica Neue</vt:lpstr>
      <vt:lpstr>Merriweather Sans</vt:lpstr>
      <vt:lpstr>Georgia</vt:lpstr>
      <vt:lpstr>Proxima Nova</vt:lpstr>
      <vt:lpstr>Roboto</vt:lpstr>
      <vt:lpstr>Merriweather</vt:lpstr>
      <vt:lpstr>Nunito Sans</vt:lpstr>
      <vt:lpstr>Nunito</vt:lpstr>
      <vt:lpstr>Arial</vt:lpstr>
      <vt:lpstr>Merriweather Light</vt:lpstr>
      <vt:lpstr>Avenir</vt:lpstr>
      <vt:lpstr>Simple Light</vt:lpstr>
      <vt:lpstr>BrainStation Learner Slide Template</vt:lpstr>
      <vt:lpstr>Simple Light</vt:lpstr>
      <vt:lpstr>Microsoft Excel Worksheet</vt:lpstr>
      <vt:lpstr>Welcome</vt:lpstr>
      <vt:lpstr>Agenda</vt:lpstr>
      <vt:lpstr>Selecting Sri Lanka for this project.</vt:lpstr>
      <vt:lpstr>The Problem Statement</vt:lpstr>
      <vt:lpstr>Hypothesis</vt:lpstr>
      <vt:lpstr>Data and Tools Used</vt:lpstr>
      <vt:lpstr>Data Processing (Continued)</vt:lpstr>
      <vt:lpstr>Data Processing (Continued)</vt:lpstr>
      <vt:lpstr>Data Processing (Continued)</vt:lpstr>
      <vt:lpstr>Data Processing (Continued)</vt:lpstr>
      <vt:lpstr>Data Processing (Continued)</vt:lpstr>
      <vt:lpstr>Data Processing </vt:lpstr>
      <vt:lpstr>Statistical Analysis</vt:lpstr>
      <vt:lpstr>Statistical Analysis</vt:lpstr>
      <vt:lpstr>Statistical Analysis</vt:lpstr>
      <vt:lpstr>Statistical Analysis</vt:lpstr>
      <vt:lpstr>Statistical Analysis</vt:lpstr>
      <vt:lpstr>Statistical Analysis</vt:lpstr>
      <vt:lpstr>Statistical Analysis</vt:lpstr>
      <vt:lpstr>Insights Discussion </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45</cp:revision>
  <dcterms:modified xsi:type="dcterms:W3CDTF">2025-01-29T02:40:57Z</dcterms:modified>
</cp:coreProperties>
</file>